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82296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PORTAFOLIO COMERCIAL ·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325880"/>
            <a:ext cx="10058400" cy="21031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800" b="1">
                <a:solidFill>
                  <a:srgbClr val="ECEEF3"/>
                </a:solidFill>
                <a:latin typeface="Archivo Expanded"/>
              </a:rPr>
              <a:t>Convertimos datos en decisiones. Y procesos manuales en agentes que trabajan 24/7.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520440"/>
            <a:ext cx="868680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500" b="0">
                <a:solidFill>
                  <a:srgbClr val="9BA3B7"/>
                </a:solidFill>
                <a:latin typeface="IBM Plex Sans"/>
              </a:rPr>
              <a:t>Soluciones de Inteligencia Artificial, Automatización de Procesos y Arquitectura de Datos de nivel empresarial — diseñadas para llegar a producción, no para quedarse en una demo.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71500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700" b="1">
                <a:solidFill>
                  <a:srgbClr val="9BA3B7"/>
                </a:solidFill>
                <a:latin typeface="Archivo Expanded"/>
              </a:rPr>
              <a:t>Innova Hub Digital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6144768"/>
            <a:ext cx="73152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 spc="60">
                <a:solidFill>
                  <a:srgbClr val="5C6579"/>
                </a:solidFill>
                <a:latin typeface="IBM Plex Mono"/>
              </a:rPr>
              <a:t>AWS   ·   MICROSOFT AZURE   ·   GOOGLE CLOUD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9FB4C7"/>
                </a:solidFill>
                <a:latin typeface="IBM Plex Mono"/>
              </a:rPr>
              <a:t>EL PUNTO DE PARTIDA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500" b="1">
                <a:solidFill>
                  <a:srgbClr val="ECEEF3"/>
                </a:solidFill>
                <a:latin typeface="Archivo Expanded"/>
              </a:rPr>
              <a:t>La mayoría de las empresas no tiene un problema de IA. Tiene datos dispersos y procesos atrapados en personas.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108960"/>
            <a:ext cx="3509162" cy="28346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10896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6499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Silos que nadie gobierna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58768"/>
            <a:ext cx="3143402" cy="20116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La información vive repartida entre ERPs, planillas y sistemas legados que no se hablan entre sí.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266" y="3108960"/>
            <a:ext cx="3509162" cy="28346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341266" y="310896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24146" y="336499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Decisiones con datos de ayer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24146" y="3858768"/>
            <a:ext cx="3143402" cy="20116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Reportes que llegan tarde para influir en la decisión que realmente importaba.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96732" y="3108960"/>
            <a:ext cx="3509162" cy="28346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996732" y="310896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179612" y="336499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IA que no sale del laboratorio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9612" y="3858768"/>
            <a:ext cx="3143402" cy="20116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Modelos probados en un notebook que nunca llegan a producción con monitoreo ni gobierno real.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135463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02 / 18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86868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EL CAMBIO DE ERA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371600"/>
            <a:ext cx="10058400" cy="23774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600" b="1">
                <a:solidFill>
                  <a:srgbClr val="ECEEF3"/>
                </a:solidFill>
                <a:latin typeface="Archivo Expanded"/>
              </a:rPr>
              <a:t>La ventaja ya no es tener IA. Es tener un equipo de agentes que opera su negocio sin dormir.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4114800"/>
            <a:ext cx="9144000" cy="1463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40000"/>
              </a:lnSpc>
            </a:pPr>
            <a:r>
              <a:rPr sz="1500" b="0">
                <a:solidFill>
                  <a:srgbClr val="9BA3B7"/>
                </a:solidFill>
                <a:latin typeface="IBM Plex Sans"/>
              </a:rPr>
              <a:t>Las empresas que ganan esta década no son las que compran un modelo de IA: son las que rediseñan sus procesos alrededor de agentes que perciben, deciden y actúan — con la misma disciplina de gobierno, seguridad y calidad que exige cualquier sistema crítico.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2031949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03 / 18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QUIÉNES SOMOS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200" b="1">
                <a:solidFill>
                  <a:srgbClr val="ECEEF3"/>
                </a:solidFill>
                <a:latin typeface="Archivo Expanded"/>
              </a:rPr>
              <a:t>Innova Hub Digital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148840"/>
            <a:ext cx="987552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250" b="0">
                <a:solidFill>
                  <a:srgbClr val="9BA3B7"/>
                </a:solidFill>
                <a:latin typeface="IBM Plex Sans"/>
              </a:rPr>
              <a:t>Empresa especializada en automatización de procesos con Inteligencia Artificial y soluciones agénticas de nivel empresarial. Diseñamos e implementamos IA de punta a punta — desde la arquitectura de datos hasta agentes en producción — con seguridad, gobernanza y cumplimiento normativo.</a:t>
            </a:r>
          </a:p>
        </p:txBody>
      </p:sp>
      <p:sp>
        <p:nvSpPr>
          <p:cNvPr id="5" name="Rectangle 4"/>
          <p:cNvSpPr/>
          <p:nvPr/>
        </p:nvSpPr>
        <p:spPr>
          <a:xfrm>
            <a:off x="685800" y="3429000"/>
            <a:ext cx="3509162" cy="246888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85800" y="342900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68680" y="368503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Especialistas en Soluciones Agénticas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178808"/>
            <a:ext cx="3143402" cy="1645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Cada solución se construye con múltiples agentes de IA orquestando tareas complejas de forma autónoma.</a:t>
            </a:r>
          </a:p>
        </p:txBody>
      </p:sp>
      <p:sp>
        <p:nvSpPr>
          <p:cNvPr id="9" name="Rectangle 8"/>
          <p:cNvSpPr/>
          <p:nvPr/>
        </p:nvSpPr>
        <p:spPr>
          <a:xfrm>
            <a:off x="4341266" y="3429000"/>
            <a:ext cx="3509162" cy="246888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341266" y="342900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524146" y="368503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Multi-Cloud sin lock-in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24146" y="4178808"/>
            <a:ext cx="3143402" cy="1645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AWS, Azure y Google Cloud — elegimos la nube y el modelo que mejor se adapta a cada caso de uso.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996732" y="3429000"/>
            <a:ext cx="3509162" cy="246888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7996732" y="342900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179612" y="368503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Producción, no laboratorio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79612" y="4178808"/>
            <a:ext cx="3143402" cy="1645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CI/CD seguro, monitoreo de modelos, gobernanza y escalabilidad automática desde el día uno.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270926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04 / 18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NUESTRO MÉTODO — ENFOQUE AGÉNTICO (BMAD)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500" b="1">
                <a:solidFill>
                  <a:srgbClr val="ECEEF3"/>
                </a:solidFill>
                <a:latin typeface="Archivo Expanded"/>
              </a:rPr>
              <a:t>Cada proyecto lo construye un equipo. No una persona con un prompt.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063240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19272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Product Manager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13048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Define objetivo, usuarios y KPIs.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27399" y="3063240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3427399" y="3063240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610279" y="3319272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Business Analyst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10279" y="3813048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Requerimientos y user stories.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68998" y="3063240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168998" y="3063240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51878" y="3319272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Solution Architect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51878" y="3813048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Context map y bounded contexts.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910597" y="3063240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910597" y="3063240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093477" y="3319272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Developer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093477" y="3813048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Implementación según especificación.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85800" y="4576572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85800" y="4576572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68680" y="4832604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QA Engineer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68680" y="5326380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Tests unitarios, integración y E2E.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427399" y="4576572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3427399" y="4576572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3610279" y="4832604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DevOps Engineer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10279" y="5326380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CI/CD, Docker, K8s, Terraform.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68998" y="4576572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168998" y="4576572"/>
            <a:ext cx="259529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351878" y="4832604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Security Engineer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1878" y="5326380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DevSecOps, OWASP, gestión de secretos.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910597" y="4576572"/>
            <a:ext cx="2595295" cy="136702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8910597" y="4576572"/>
            <a:ext cx="2595295" cy="38100"/>
          </a:xfrm>
          <a:prstGeom prst="rect">
            <a:avLst/>
          </a:prstGeom>
          <a:solidFill>
            <a:srgbClr val="C489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9093477" y="4832604"/>
            <a:ext cx="22295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Resultado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093477" y="5326380"/>
            <a:ext cx="2229535" cy="5440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Menor tiempo de desarrollo, mayor calidad.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0"/>
            <a:ext cx="3386581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05 / 18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ÁREA 01 — SOLUCIONES AGÉNTICAS DE 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400" b="1">
                <a:solidFill>
                  <a:srgbClr val="ECEEF3"/>
                </a:solidFill>
                <a:latin typeface="Archivo Expanded"/>
              </a:rPr>
              <a:t>Agentes que orquestan procesos complejos de negocio de forma autónoma.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063240"/>
            <a:ext cx="6492240" cy="3200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Aft>
                <a:spcPts val="200"/>
              </a:spcAft>
            </a:pPr>
            <a:r>
              <a:rPr b="1" sz="1300">
                <a:solidFill>
                  <a:srgbClr val="ECEEF3"/>
                </a:solidFill>
                <a:latin typeface="IBM Plex Sans"/>
              </a:rPr>
              <a:t>•  Agentes conversacionales multicanal</a:t>
            </a:r>
          </a:p>
          <a:p>
            <a:pPr>
              <a:spcAft>
                <a:spcPts val="1200"/>
              </a:spcAft>
            </a:pPr>
            <a:r>
              <a:rPr sz="1100">
                <a:solidFill>
                  <a:srgbClr val="9BA3B7"/>
                </a:solidFill>
                <a:latin typeface="IBM Plex Sans"/>
              </a:rPr>
              <a:t>WhatsApp, web, teléfono y email en una experiencia continua.</a:t>
            </a:r>
          </a:p>
          <a:p>
            <a:pPr>
              <a:spcAft>
                <a:spcPts val="200"/>
              </a:spcAft>
            </a:pPr>
            <a:r>
              <a:rPr b="1" sz="1300">
                <a:solidFill>
                  <a:srgbClr val="ECEEF3"/>
                </a:solidFill>
                <a:latin typeface="IBM Plex Sans"/>
              </a:rPr>
              <a:t>•  Orquestación de agentes</a:t>
            </a:r>
          </a:p>
          <a:p>
            <a:pPr>
              <a:spcAft>
                <a:spcPts val="1200"/>
              </a:spcAft>
            </a:pPr>
            <a:r>
              <a:rPr sz="1100">
                <a:solidFill>
                  <a:srgbClr val="9BA3B7"/>
                </a:solidFill>
                <a:latin typeface="IBM Plex Sans"/>
              </a:rPr>
              <a:t>PM, BA, Architect, Developer, QA, DevOps y Security colaborando en concierto.</a:t>
            </a:r>
          </a:p>
          <a:p>
            <a:pPr>
              <a:spcAft>
                <a:spcPts val="200"/>
              </a:spcAft>
            </a:pPr>
            <a:r>
              <a:rPr b="1" sz="1300">
                <a:solidFill>
                  <a:srgbClr val="ECEEF3"/>
                </a:solidFill>
                <a:latin typeface="IBM Plex Sans"/>
              </a:rPr>
              <a:t>•  RAG — Retrieval-Augmented Generation</a:t>
            </a:r>
          </a:p>
          <a:p>
            <a:pPr>
              <a:spcAft>
                <a:spcPts val="1200"/>
              </a:spcAft>
            </a:pPr>
            <a:r>
              <a:rPr sz="1100">
                <a:solidFill>
                  <a:srgbClr val="9BA3B7"/>
                </a:solidFill>
                <a:latin typeface="IBM Plex Sans"/>
              </a:rPr>
              <a:t>Agentes que recuperan y comprenden información de múltiples fuentes de datos.</a:t>
            </a:r>
          </a:p>
          <a:p>
            <a:pPr>
              <a:spcAft>
                <a:spcPts val="200"/>
              </a:spcAft>
            </a:pPr>
            <a:r>
              <a:rPr b="1" sz="1300">
                <a:solidFill>
                  <a:srgbClr val="ECEEF3"/>
                </a:solidFill>
                <a:latin typeface="IBM Plex Sans"/>
              </a:rPr>
              <a:t>•  Fine-tuning y modelos especializados</a:t>
            </a:r>
          </a:p>
          <a:p>
            <a:pPr>
              <a:spcAft>
                <a:spcPts val="1200"/>
              </a:spcAft>
            </a:pPr>
            <a:r>
              <a:rPr sz="1100">
                <a:solidFill>
                  <a:srgbClr val="9BA3B7"/>
                </a:solidFill>
                <a:latin typeface="IBM Plex Sans"/>
              </a:rPr>
              <a:t>Adaptamos GPT, Claude, Gemini y Llama a dominios específicos de negocio.</a:t>
            </a:r>
          </a:p>
          <a:p>
            <a:pPr>
              <a:spcAft>
                <a:spcPts val="200"/>
              </a:spcAft>
            </a:pPr>
            <a:r>
              <a:rPr b="1" sz="1300">
                <a:solidFill>
                  <a:srgbClr val="ECEEF3"/>
                </a:solidFill>
                <a:latin typeface="IBM Plex Sans"/>
              </a:rPr>
              <a:t>•  Multi-modal</a:t>
            </a:r>
          </a:p>
          <a:p>
            <a:pPr>
              <a:spcAft>
                <a:spcPts val="1200"/>
              </a:spcAft>
            </a:pPr>
            <a:r>
              <a:rPr sz="1100">
                <a:solidFill>
                  <a:srgbClr val="9BA3B7"/>
                </a:solidFill>
                <a:latin typeface="IBM Plex Sans"/>
              </a:rPr>
              <a:t>Documentos, imágenes, video y audio como entrada para decisiones automatizadas.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43800" y="3063240"/>
            <a:ext cx="3962095" cy="32004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744968" y="3246120"/>
            <a:ext cx="355975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50" b="0" spc="80">
                <a:solidFill>
                  <a:srgbClr val="5C6579"/>
                </a:solidFill>
                <a:latin typeface="IBM Plex Mono"/>
              </a:rPr>
              <a:t>FRAMEWORKS Y HERRAMIENTAS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44968" y="3657600"/>
            <a:ext cx="119786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744968" y="3657600"/>
            <a:ext cx="119786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LangChain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034272" y="3657600"/>
            <a:ext cx="1298448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034272" y="3657600"/>
            <a:ext cx="1298448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LlamaIndex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744968" y="4059936"/>
            <a:ext cx="1801368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744968" y="4059936"/>
            <a:ext cx="1801368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Semantic Kernel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44968" y="4462272"/>
            <a:ext cx="170078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744968" y="4462272"/>
            <a:ext cx="170078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Bedrock Agents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744968" y="4864608"/>
            <a:ext cx="1901952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744968" y="4864608"/>
            <a:ext cx="1901952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Azure AI Foundry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744968" y="5266944"/>
            <a:ext cx="2606039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744968" y="5266944"/>
            <a:ext cx="2606039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Vertex AI Agent Builder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744968" y="5669280"/>
            <a:ext cx="1298448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744968" y="5669280"/>
            <a:ext cx="1298448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OpenSearch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134856" y="5669280"/>
            <a:ext cx="109728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134856" y="5669280"/>
            <a:ext cx="109728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Pinecone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744968" y="6071616"/>
            <a:ext cx="109728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744968" y="6071616"/>
            <a:ext cx="109728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Weaviate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933688" y="6071616"/>
            <a:ext cx="109728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933688" y="6071616"/>
            <a:ext cx="109728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ChromaDB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10122408" y="6071616"/>
            <a:ext cx="59436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10122408" y="6071616"/>
            <a:ext cx="59436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MCP</a:t>
            </a: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4063898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06 / 18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9A5C"/>
                </a:solidFill>
                <a:latin typeface="IBM Plex Mono"/>
              </a:rPr>
              <a:t>ÁREA 02 — AUTOMATIZACIÓN INTELIGENTE DE PROCESOS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400" b="1">
                <a:solidFill>
                  <a:srgbClr val="ECEEF3"/>
                </a:solidFill>
                <a:latin typeface="Archivo Expanded"/>
              </a:rPr>
              <a:t>Procesos manuales y repetitivos convertidos en flujos alimentados por IA.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5336895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063240"/>
            <a:ext cx="533689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19272"/>
            <a:ext cx="49711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OCR Inteligente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13048"/>
            <a:ext cx="4971135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Extracción automática de facturas, contratos y cédulas; documentos estructurados y no estructurados.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68999" y="3063240"/>
            <a:ext cx="5336895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168999" y="3063240"/>
            <a:ext cx="533689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351879" y="3319272"/>
            <a:ext cx="49711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Workflows con 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51879" y="3813048"/>
            <a:ext cx="4971135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Reglas de negocio dinámicas que aprenden y se adaptan al contexto del cliente.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5800" y="4599432"/>
            <a:ext cx="5336895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85800" y="4599432"/>
            <a:ext cx="533689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68680" y="4855464"/>
            <a:ext cx="49711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Integraciones con sistemas core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5349240"/>
            <a:ext cx="4971135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ERPs, CRMs y sistemas legados vía REST, gRPC y mensajería asíncrona.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168999" y="4599432"/>
            <a:ext cx="5336895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168999" y="4599432"/>
            <a:ext cx="533689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351879" y="4855464"/>
            <a:ext cx="497113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Monitoreo y alertas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51879" y="5349240"/>
            <a:ext cx="4971135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Detección de anomalías y desvíos en procesos en tiempo real.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0"/>
            <a:ext cx="4741214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07 / 18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9FB4C7"/>
                </a:solidFill>
                <a:latin typeface="IBM Plex Mono"/>
              </a:rPr>
              <a:t>ÁREA 03 — ARQUITECTURA DE DATOS EMPRESARIAL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>
                <a:solidFill>
                  <a:srgbClr val="ECEEF3"/>
                </a:solidFill>
                <a:latin typeface="Archivo Expanded"/>
              </a:rPr>
              <a:t>Construimos la capa de datos antes que el modelo.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17520"/>
            <a:ext cx="3496970" cy="1554480"/>
          </a:xfrm>
          <a:prstGeom prst="rect">
            <a:avLst/>
          </a:prstGeom>
          <a:solidFill>
            <a:srgbClr val="2A221A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68680" y="3154680"/>
            <a:ext cx="313121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1" spc="80">
                <a:solidFill>
                  <a:srgbClr val="E39A5C"/>
                </a:solidFill>
                <a:latin typeface="IBM Plex Mono"/>
              </a:rPr>
              <a:t>BRONZE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474720"/>
            <a:ext cx="313121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Ingesta cruda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22191"/>
            <a:ext cx="3131210" cy="7315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Datos de origen sin transformar, con trazabilidad completa.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7362" y="3017520"/>
            <a:ext cx="3496970" cy="1554480"/>
          </a:xfrm>
          <a:prstGeom prst="rect">
            <a:avLst/>
          </a:prstGeom>
          <a:solidFill>
            <a:srgbClr val="1C242C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530242" y="3154680"/>
            <a:ext cx="313121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1" spc="80">
                <a:solidFill>
                  <a:srgbClr val="9FB4C7"/>
                </a:solidFill>
                <a:latin typeface="IBM Plex Mono"/>
              </a:rPr>
              <a:t>SILVER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30242" y="3474720"/>
            <a:ext cx="313121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Datos validados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0242" y="3822191"/>
            <a:ext cx="3131210" cy="7315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Limpieza, deduplicación y reglas de calidad aplicadas.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008924" y="3017520"/>
            <a:ext cx="3496970" cy="1554480"/>
          </a:xfrm>
          <a:prstGeom prst="rect">
            <a:avLst/>
          </a:prstGeom>
          <a:solidFill>
            <a:srgbClr val="2A2516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191804" y="3154680"/>
            <a:ext cx="313121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1" spc="80">
                <a:solidFill>
                  <a:srgbClr val="E3B341"/>
                </a:solidFill>
                <a:latin typeface="IBM Plex Mono"/>
              </a:rPr>
              <a:t>GOLD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91804" y="3474720"/>
            <a:ext cx="313121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Listos para negocio e 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91804" y="3822191"/>
            <a:ext cx="3131210" cy="7315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KPIs, modelado dimensional y Data Products.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5800" y="4892040"/>
            <a:ext cx="301752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000" b="1">
                <a:solidFill>
                  <a:srgbClr val="E3B341"/>
                </a:solidFill>
                <a:latin typeface="Archivo Expanded"/>
              </a:rPr>
              <a:t>35–40%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5800" y="5394960"/>
            <a:ext cx="301752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00" b="0" spc="50">
                <a:solidFill>
                  <a:srgbClr val="9BA3B7"/>
                </a:solidFill>
                <a:latin typeface="IBM Plex Mono"/>
              </a:rPr>
              <a:t>REDUCCIÓN DE COSTOS DE ALMACENAMIENTO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60520" y="4892040"/>
            <a:ext cx="301752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000" b="1">
                <a:solidFill>
                  <a:srgbClr val="E3B341"/>
                </a:solidFill>
                <a:latin typeface="Archivo Expanded"/>
              </a:rPr>
              <a:t>+90%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60520" y="5394960"/>
            <a:ext cx="301752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00" b="0" spc="50">
                <a:solidFill>
                  <a:srgbClr val="9BA3B7"/>
                </a:solidFill>
                <a:latin typeface="IBM Plex Mono"/>
              </a:rPr>
              <a:t>CALIDAD DE DATOS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35240" y="4892040"/>
            <a:ext cx="301752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000" b="1">
                <a:solidFill>
                  <a:srgbClr val="E3B341"/>
                </a:solidFill>
                <a:latin typeface="Archivo Expanded"/>
              </a:rPr>
              <a:t>50%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35240" y="5394960"/>
            <a:ext cx="301752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00" b="0" spc="50">
                <a:solidFill>
                  <a:srgbClr val="9BA3B7"/>
                </a:solidFill>
                <a:latin typeface="IBM Plex Mono"/>
              </a:rPr>
              <a:t>MÁS RÁPIDO EL TIME TO MARKET ANALÍTICO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0"/>
            <a:ext cx="5418531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08 / 18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9FB4C7"/>
                </a:solidFill>
                <a:latin typeface="IBM Plex Mono"/>
              </a:rPr>
              <a:t>ÁREA 03 — DATOS EN MOVIMIENTO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>
                <a:solidFill>
                  <a:srgbClr val="ECEEF3"/>
                </a:solidFill>
                <a:latin typeface="Archivo Expanded"/>
              </a:rPr>
              <a:t>Del dato en reposo al dato en tiempo real.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2971800"/>
            <a:ext cx="1929932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2971800"/>
            <a:ext cx="1929932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Fuentes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15732" y="297180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08340" y="2971800"/>
            <a:ext cx="1929932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908340" y="2971800"/>
            <a:ext cx="1929932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Bronze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8272" y="297180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30880" y="2971800"/>
            <a:ext cx="1929932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130880" y="2971800"/>
            <a:ext cx="1929932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Silver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60812" y="297180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353420" y="2971800"/>
            <a:ext cx="1929932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353420" y="2971800"/>
            <a:ext cx="1929932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Gold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283352" y="297180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575960" y="2971800"/>
            <a:ext cx="1929932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575960" y="2971800"/>
            <a:ext cx="1929932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Analítica / Agentes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5800" y="3794760"/>
            <a:ext cx="5227167" cy="219456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6968" y="3995928"/>
            <a:ext cx="4824831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1">
                <a:solidFill>
                  <a:srgbClr val="9FB4C7"/>
                </a:solidFill>
                <a:latin typeface="IBM Plex Sans"/>
              </a:rPr>
              <a:t>Event-Driven Architecture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6968" y="4407408"/>
            <a:ext cx="4824831" cy="149047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Apache Kafka / Confluent en alta disponibilidad.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CDC con Debezium y AWS DMS.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Pub/Sub, Event Sourcing, CQRS.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278727" y="3794760"/>
            <a:ext cx="5227167" cy="219456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479895" y="3995928"/>
            <a:ext cx="4824831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1">
                <a:solidFill>
                  <a:srgbClr val="9FB4C7"/>
                </a:solidFill>
                <a:latin typeface="IBM Plex Sans"/>
              </a:rPr>
              <a:t>Batch vs. Streaming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79895" y="4407408"/>
            <a:ext cx="4824831" cy="149047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Batch: cierres contables y reportes regulatorios.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Streaming: fraude, recomendación, telemetría IoT.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Patrones Lambda, Kappa o Lakehouse unificado.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0"/>
            <a:ext cx="6095847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09 / 18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ÁREA 04 — MLOPS Y OPERACIONES DE 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>
                <a:solidFill>
                  <a:srgbClr val="ECEEF3"/>
                </a:solidFill>
                <a:latin typeface="Archivo Expanded"/>
              </a:rPr>
              <a:t>No solo construimos modelos. Los operamos.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85800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Datos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80721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73329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273329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Experimentación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68250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60858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860858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Empaquetado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55779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448387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448387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CI/CD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43308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035916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035916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Producción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0837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623445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623445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Monitoreo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918366" y="3017520"/>
            <a:ext cx="292608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0">
                <a:solidFill>
                  <a:srgbClr val="5C6579"/>
                </a:solidFill>
                <a:latin typeface="IBM Plex Sans"/>
              </a:rPr>
              <a:t>›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0210974" y="3017520"/>
            <a:ext cx="1294921" cy="457200"/>
          </a:xfrm>
          <a:prstGeom prst="roundRect">
            <a:avLst>
              <a:gd name="adj" fmla="val 20000"/>
            </a:avLst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210974" y="3017520"/>
            <a:ext cx="1294921" cy="45720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1">
                <a:solidFill>
                  <a:srgbClr val="9BA3B7"/>
                </a:solidFill>
                <a:latin typeface="IBM Plex Sans"/>
              </a:rPr>
              <a:t>Reentrenamiento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85800" y="3840480"/>
            <a:ext cx="10820095" cy="210312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86968" y="4023360"/>
            <a:ext cx="54864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50" b="0" spc="80">
                <a:solidFill>
                  <a:srgbClr val="5C6579"/>
                </a:solidFill>
                <a:latin typeface="IBM Plex Mono"/>
              </a:rPr>
              <a:t>HERRAMIENTAS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86968" y="4434840"/>
            <a:ext cx="896112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86968" y="4434840"/>
            <a:ext cx="896112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MLflow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874520" y="4434840"/>
            <a:ext cx="109728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874520" y="4434840"/>
            <a:ext cx="109728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Kubeflow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3063240" y="4434840"/>
            <a:ext cx="170078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3063240" y="4434840"/>
            <a:ext cx="170078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Argo Workflows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855464" y="4434840"/>
            <a:ext cx="996696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TextBox 32"/>
          <p:cNvSpPr txBox="1"/>
          <p:nvPr/>
        </p:nvSpPr>
        <p:spPr>
          <a:xfrm>
            <a:off x="4855464" y="4434840"/>
            <a:ext cx="996696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FastAPI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943600" y="4434840"/>
            <a:ext cx="1399032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5943600" y="4434840"/>
            <a:ext cx="1399032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Seldon Core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434072" y="4434840"/>
            <a:ext cx="996696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7434072" y="4434840"/>
            <a:ext cx="996696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BentoML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522208" y="4434840"/>
            <a:ext cx="119786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8522208" y="4434840"/>
            <a:ext cx="119786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SageMaker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1512" y="4434840"/>
            <a:ext cx="1097280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9811512" y="4434840"/>
            <a:ext cx="1097280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Azure ML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86968" y="4837176"/>
            <a:ext cx="119786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886968" y="4837176"/>
            <a:ext cx="119786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Vertex AI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2176272" y="4837176"/>
            <a:ext cx="1499616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5" name="TextBox 44"/>
          <p:cNvSpPr txBox="1"/>
          <p:nvPr/>
        </p:nvSpPr>
        <p:spPr>
          <a:xfrm>
            <a:off x="2176272" y="4837176"/>
            <a:ext cx="1499616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Evidently AI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3767328" y="4837176"/>
            <a:ext cx="996696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7" name="TextBox 46"/>
          <p:cNvSpPr txBox="1"/>
          <p:nvPr/>
        </p:nvSpPr>
        <p:spPr>
          <a:xfrm>
            <a:off x="3767328" y="4837176"/>
            <a:ext cx="996696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NannyML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855464" y="4837176"/>
            <a:ext cx="1298448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9" name="TextBox 48"/>
          <p:cNvSpPr txBox="1"/>
          <p:nvPr/>
        </p:nvSpPr>
        <p:spPr>
          <a:xfrm>
            <a:off x="4855464" y="4837176"/>
            <a:ext cx="1298448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Kubernetes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6245352" y="4837176"/>
            <a:ext cx="1197864" cy="310896"/>
          </a:xfrm>
          <a:prstGeom prst="roundRect">
            <a:avLst>
              <a:gd name="adj" fmla="val 50000"/>
            </a:avLst>
          </a:prstGeom>
          <a:noFill/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1" name="TextBox 50"/>
          <p:cNvSpPr txBox="1"/>
          <p:nvPr/>
        </p:nvSpPr>
        <p:spPr>
          <a:xfrm>
            <a:off x="6245352" y="4837176"/>
            <a:ext cx="1197864" cy="310896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950" b="0">
                <a:solidFill>
                  <a:srgbClr val="9BA3B7"/>
                </a:solidFill>
                <a:latin typeface="IBM Plex Mono"/>
              </a:rPr>
              <a:t>Terraform</a:t>
            </a:r>
          </a:p>
        </p:txBody>
      </p:sp>
      <p:sp>
        <p:nvSpPr>
          <p:cNvPr id="52" name="Rectangle 51"/>
          <p:cNvSpPr/>
          <p:nvPr/>
        </p:nvSpPr>
        <p:spPr>
          <a:xfrm>
            <a:off x="0" y="0"/>
            <a:ext cx="6773163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10 / 18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9A5C"/>
                </a:solidFill>
                <a:latin typeface="IBM Plex Mono"/>
              </a:rPr>
              <a:t>ÁREA 05 — DESARROLLO DE SOFTWARE EMPRESARIAL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400" b="1">
                <a:solidFill>
                  <a:srgbClr val="ECEEF3"/>
                </a:solidFill>
                <a:latin typeface="Archivo Expanded"/>
              </a:rPr>
              <a:t>Ingeniería de extremo a extremo con prácticas ágiles y calidad enterprise.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5227167" cy="292608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86968" y="3264408"/>
            <a:ext cx="4824831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1">
                <a:solidFill>
                  <a:srgbClr val="E39A5C"/>
                </a:solidFill>
                <a:latin typeface="IBM Plex Sans"/>
              </a:rPr>
              <a:t>Stack principal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968" y="3675888"/>
            <a:ext cx="4824831" cy="2221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C#, Python, TypeScript, Java, Go, Rust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ASP.NET Core, FastAPI, Spring Boot, Node.js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React, Next.js, Angular, Flutter, React Native</a:t>
            </a:r>
          </a:p>
        </p:txBody>
      </p:sp>
      <p:sp>
        <p:nvSpPr>
          <p:cNvPr id="7" name="Rectangle 6"/>
          <p:cNvSpPr/>
          <p:nvPr/>
        </p:nvSpPr>
        <p:spPr>
          <a:xfrm>
            <a:off x="6278727" y="3063240"/>
            <a:ext cx="5227167" cy="292608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79895" y="3264408"/>
            <a:ext cx="4824831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1">
                <a:solidFill>
                  <a:srgbClr val="E39A5C"/>
                </a:solidFill>
                <a:latin typeface="IBM Plex Sans"/>
              </a:rPr>
              <a:t>Principios arquitectónicos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79895" y="3675888"/>
            <a:ext cx="4824831" cy="2221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Clean Architecture y Domain-Driven Design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Specification-Driven Development (SDD)</a:t>
            </a:r>
          </a:p>
          <a:p>
            <a:pPr>
              <a:spcAft>
                <a:spcPts val="700"/>
              </a:spcAft>
            </a:pPr>
            <a:r>
              <a:rPr sz="1150">
                <a:solidFill>
                  <a:srgbClr val="9BA3B7"/>
                </a:solidFill>
                <a:latin typeface="IBM Plex Sans"/>
              </a:rPr>
              <a:t>— Enfoque Agéntico (BMAD) · API First · Twelve-Factor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7450480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11 / 18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9FB4C7"/>
                </a:solidFill>
                <a:latin typeface="IBM Plex Mono"/>
              </a:rPr>
              <a:t>ÁREA 06 — CLOUD E INFRAESTRUCTURA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400" b="1">
                <a:solidFill>
                  <a:srgbClr val="ECEEF3"/>
                </a:solidFill>
                <a:latin typeface="Archivo Expanded"/>
              </a:rPr>
              <a:t>Especialistas en las tres nubes principales. Sin lock-in de proveedor.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3496970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85800" y="320040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80">
                <a:solidFill>
                  <a:srgbClr val="E39A5C"/>
                </a:solidFill>
                <a:latin typeface="IBM Plex Mono"/>
              </a:rPr>
              <a:t>AWS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36118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Bedrock &amp; SageMaker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39044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Agentes de IA y MLOps a escala.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45262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S3 · Glue · Athena · Kinesis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48188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Data Lake, ETL y streaming.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47362" y="3063240"/>
            <a:ext cx="3496970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347362" y="320040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80">
                <a:solidFill>
                  <a:srgbClr val="9FB4C7"/>
                </a:solidFill>
                <a:latin typeface="IBM Plex Mono"/>
              </a:rPr>
              <a:t>AZURE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47362" y="36118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Azure OpenAI &amp; AI Foundry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47362" y="39044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GPT empresarial y gobierno de agentes.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7362" y="45262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Azure ML · Synapse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7362" y="48188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MLOps y analítica masiva.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008924" y="3063240"/>
            <a:ext cx="3496970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008924" y="320040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80">
                <a:solidFill>
                  <a:srgbClr val="E3B341"/>
                </a:solidFill>
                <a:latin typeface="IBM Plex Mono"/>
              </a:rPr>
              <a:t>GOOGLE CLOUD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08924" y="36118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Vertex AI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08924" y="39044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Gemini, RAG gestionado, Model Garden.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08924" y="4526280"/>
            <a:ext cx="349697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>
                <a:solidFill>
                  <a:srgbClr val="ECEEF3"/>
                </a:solidFill>
                <a:latin typeface="IBM Plex Sans"/>
              </a:rPr>
              <a:t>BigQuery · Dataflow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08924" y="4818888"/>
            <a:ext cx="349697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00" b="0">
                <a:solidFill>
                  <a:srgbClr val="9BA3B7"/>
                </a:solidFill>
                <a:latin typeface="IBM Plex Sans"/>
              </a:rPr>
              <a:t>Analítica SQL masiva y streaming.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0"/>
            <a:ext cx="8127796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12 / 18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METODOLOGÍA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400" b="1">
                <a:solidFill>
                  <a:srgbClr val="ECEEF3"/>
                </a:solidFill>
                <a:latin typeface="Archivo Expanded"/>
              </a:rPr>
              <a:t>Nunca escribimos código sin una especificación validada previamente.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77240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7240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Diagnóstico</a:t>
            </a:r>
          </a:p>
        </p:txBody>
      </p:sp>
      <p:sp>
        <p:nvSpPr>
          <p:cNvPr id="7" name="Rectangle 6"/>
          <p:cNvSpPr/>
          <p:nvPr/>
        </p:nvSpPr>
        <p:spPr>
          <a:xfrm>
            <a:off x="2504389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2595829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5829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Arquitectura de datos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22978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414418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14418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Desarrollo de IA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41567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233007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33007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MLOps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60156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051596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51596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Operación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778745" y="3108960"/>
            <a:ext cx="1727149" cy="100584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870185" y="3200400"/>
            <a:ext cx="1544269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E3B341"/>
                </a:solidFill>
                <a:latin typeface="IBM Plex Mono"/>
              </a:rPr>
              <a:t>06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870185" y="3493008"/>
            <a:ext cx="1544269" cy="5943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1">
                <a:solidFill>
                  <a:srgbClr val="9BA3B7"/>
                </a:solidFill>
                <a:latin typeface="IBM Plex Sans"/>
              </a:rPr>
              <a:t>Escalamiento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480560"/>
            <a:ext cx="10820095" cy="1463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40000"/>
              </a:lnSpc>
            </a:pPr>
            <a:r>
              <a:rPr sz="1300" b="0">
                <a:solidFill>
                  <a:srgbClr val="9BA3B7"/>
                </a:solidFill>
                <a:latin typeface="IBM Plex Sans"/>
              </a:rPr>
              <a:t>Requerimientos › Análisis › Especificación › Arquitectura › Diseño › Contratos › Implementación › Tests › Seguridad › Observabilidad › CI/CD › Documentación.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0"/>
            <a:ext cx="8805113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13 / 18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9FB4C7"/>
                </a:solidFill>
                <a:latin typeface="IBM Plex Mono"/>
              </a:rPr>
              <a:t>SEGURIDAD POR DISEÑO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600" b="1">
                <a:solidFill>
                  <a:srgbClr val="ECEEF3"/>
                </a:solidFill>
                <a:latin typeface="Archivo Expanded"/>
              </a:rPr>
              <a:t>Security by Design y DevSecOps en cada solución.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06324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Autenticación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OAuth 2.0, OpenID Connect, JWT, RBAC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266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341266" y="306324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24146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Gestión de secretos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24146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Azure Key Vault, AWS Secrets Manager, HashiCorp Vault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96732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996732" y="3063240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179612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Cifrado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9612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En tránsito (TLS) y en reposo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5800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85800" y="4599432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68680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Análisis de seguridad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OWASP API Security, dependency &amp; container scanning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1266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4341266" y="4599432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524146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Cumplimiento normativo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4146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GDPR, HIPAA, PCI-DSS, SOC2, NIST, ISO 27001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996732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7996732" y="4599432"/>
            <a:ext cx="3509162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179612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Auditoría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79612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Logging estructurado y distributed tracing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0"/>
            <a:ext cx="9482429" cy="38100"/>
          </a:xfrm>
          <a:prstGeom prst="rect">
            <a:avLst/>
          </a:prstGeom>
          <a:solidFill>
            <a:srgbClr val="9FB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14 / 18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SECTORES QUE ATENDEMOS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800" b="1">
                <a:solidFill>
                  <a:srgbClr val="ECEEF3"/>
                </a:solidFill>
                <a:latin typeface="Archivo Expanded"/>
              </a:rPr>
              <a:t>Un solo enfoque, nueve industrias.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Banca y Fintech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13048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KYC, prevención de fraude con IA multimodal.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266" y="3063240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341266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24146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Seguros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24146" y="3813048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Siniestros, inspección remota, liquidaciones con IA.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96732" y="3063240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996732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179612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Salud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9612" y="3813048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Historias clínicas, imágenes médicas, chatbots.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5800" y="4087368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85800" y="4087368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68680" y="4343400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Retail y e-commerce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4837176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Recomendación, personalización, analítica.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1266" y="4087368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4341266" y="4087368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524146" y="4343400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Logística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4146" y="4837176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Rastreo en tiempo real, mantenimiento predictivo.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996732" y="4087368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7996732" y="4087368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179612" y="4343400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Gobierno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79612" y="4837176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Fiscalización, workflows documentales.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85800" y="5111496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Rectangle 28"/>
          <p:cNvSpPr/>
          <p:nvPr/>
        </p:nvSpPr>
        <p:spPr>
          <a:xfrm>
            <a:off x="685800" y="5111496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68680" y="5367528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Manufactura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68680" y="5861304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Visión por computadora, mantenimiento predictivo.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341266" y="5111496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4341266" y="5111496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4524146" y="5367528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Educación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24146" y="5861304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Aprendizaje adaptativo, automatización administrativa.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996732" y="5111496"/>
            <a:ext cx="3509162" cy="877824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Rectangle 36"/>
          <p:cNvSpPr/>
          <p:nvPr/>
        </p:nvSpPr>
        <p:spPr>
          <a:xfrm>
            <a:off x="7996732" y="5111496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8179612" y="5367528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Gastronomía y Restauración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79612" y="5861304"/>
            <a:ext cx="3143402" cy="54864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Pedidos por voz, atención telefónica con IA, comercio conversacional.</a:t>
            </a:r>
          </a:p>
        </p:txBody>
      </p:sp>
      <p:sp>
        <p:nvSpPr>
          <p:cNvPr id="40" name="Rectangle 39"/>
          <p:cNvSpPr/>
          <p:nvPr/>
        </p:nvSpPr>
        <p:spPr>
          <a:xfrm>
            <a:off x="0" y="0"/>
            <a:ext cx="10159745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TextBox 40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15 / 18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9A5C"/>
                </a:solidFill>
                <a:latin typeface="IBM Plex Mono"/>
              </a:rPr>
              <a:t>MODALIDADES DE CONTRATACIÓN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800" b="1">
                <a:solidFill>
                  <a:srgbClr val="ECEEF3"/>
                </a:solidFill>
                <a:latin typeface="Archivo Expanded"/>
              </a:rPr>
              <a:t>Trabajamos como usted necesita crecer.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200400"/>
            <a:ext cx="2046975" cy="18288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200400"/>
            <a:ext cx="204697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456432"/>
            <a:ext cx="168121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Proyecto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50208"/>
            <a:ext cx="1681215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Punta a punta, con SLA definido.</a:t>
            </a:r>
          </a:p>
        </p:txBody>
      </p:sp>
      <p:sp>
        <p:nvSpPr>
          <p:cNvPr id="8" name="Rectangle 7"/>
          <p:cNvSpPr/>
          <p:nvPr/>
        </p:nvSpPr>
        <p:spPr>
          <a:xfrm>
            <a:off x="2879079" y="3200400"/>
            <a:ext cx="2046975" cy="18288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2879079" y="3200400"/>
            <a:ext cx="204697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061959" y="3456432"/>
            <a:ext cx="168121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Consultoría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1959" y="3950208"/>
            <a:ext cx="1681215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Arquitectura y roadmap de IA.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72358" y="3200400"/>
            <a:ext cx="2046975" cy="18288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5072358" y="3200400"/>
            <a:ext cx="204697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255238" y="3456432"/>
            <a:ext cx="168121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Staff Augmentation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55238" y="3950208"/>
            <a:ext cx="1681215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Talento especializado en su equipo.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65637" y="3200400"/>
            <a:ext cx="2046975" cy="18288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7265637" y="3200400"/>
            <a:ext cx="204697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448517" y="3456432"/>
            <a:ext cx="168121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Managed Services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48517" y="3950208"/>
            <a:ext cx="1681215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Operación 24/7 de plataformas y agentes.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9458916" y="3200400"/>
            <a:ext cx="2046975" cy="1828800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9458916" y="3200400"/>
            <a:ext cx="2046975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641796" y="3456432"/>
            <a:ext cx="1681215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Workshops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641796" y="3950208"/>
            <a:ext cx="1681215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Formación en MLOps, IA y Cloud.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0" y="0"/>
            <a:ext cx="10837062" cy="38100"/>
          </a:xfrm>
          <a:prstGeom prst="rect">
            <a:avLst/>
          </a:prstGeom>
          <a:solidFill>
            <a:srgbClr val="E39A5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16 / 18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77724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POR QUÉ INNOVA HUB DIGITAL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161288"/>
            <a:ext cx="10820095" cy="1371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2800" b="1">
                <a:solidFill>
                  <a:srgbClr val="ECEEF3"/>
                </a:solidFill>
                <a:latin typeface="Archivo Expanded"/>
              </a:rPr>
              <a:t>No dejamos soluciones “en PowerPoint”.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85800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Enfoque agéntico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Un equipo de IA con roles especializados construye cada solución.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266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341266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24146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Multi-Cloud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24146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Elegimos la nube y el modelo según su caso de uso y regulación.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996732" y="3063240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996732" y="3063240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179612" y="3319272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Producción, no laboratorio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9612" y="3813048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CI/CD, monitoreo y gobernanza desde el día uno.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5800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85800" y="4599432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68680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Datos primero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Construimos la capa de datos antes que el modelo.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341266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4341266" y="4599432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4524146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Especialistas certificados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24146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Certificaciones en las tres nubes principales.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996732" y="4599432"/>
            <a:ext cx="3509162" cy="1389888"/>
          </a:xfrm>
          <a:prstGeom prst="rect">
            <a:avLst/>
          </a:prstGeom>
          <a:solidFill>
            <a:srgbClr val="141924"/>
          </a:solidFill>
          <a:ln w="9525">
            <a:solidFill>
              <a:srgbClr val="262E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7996732" y="4599432"/>
            <a:ext cx="3509162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179612" y="4855464"/>
            <a:ext cx="3143402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1300" b="1">
                <a:solidFill>
                  <a:srgbClr val="ECEEF3"/>
                </a:solidFill>
                <a:latin typeface="IBM Plex Sans"/>
              </a:rPr>
              <a:t>Metodología SDD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79612" y="5349240"/>
            <a:ext cx="3143402" cy="56692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25000"/>
              </a:lnSpc>
            </a:pPr>
            <a:r>
              <a:rPr sz="1050" b="0">
                <a:solidFill>
                  <a:srgbClr val="9BA3B7"/>
                </a:solidFill>
                <a:latin typeface="IBM Plex Sans"/>
              </a:rPr>
              <a:t>Especificación validada antes de escribir código.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0"/>
            <a:ext cx="11514378" cy="38100"/>
          </a:xfrm>
          <a:prstGeom prst="rect">
            <a:avLst/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85800" y="6400800"/>
            <a:ext cx="27432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>
                <a:solidFill>
                  <a:srgbClr val="9BA3B7"/>
                </a:solidFill>
                <a:latin typeface="Archivo Expanded"/>
              </a:rPr>
              <a:t>InnovaHub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042855" y="6400800"/>
            <a:ext cx="146304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15000"/>
              </a:lnSpc>
            </a:pPr>
            <a:r>
              <a:rPr sz="1000" b="0">
                <a:solidFill>
                  <a:srgbClr val="5C6579"/>
                </a:solidFill>
                <a:latin typeface="IBM Plex Mono"/>
              </a:rPr>
              <a:t>17 / 18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0E1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85800" y="822960"/>
            <a:ext cx="9144000" cy="29260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00" b="1" spc="120">
                <a:solidFill>
                  <a:srgbClr val="E3B341"/>
                </a:solidFill>
                <a:latin typeface="IBM Plex Mono"/>
              </a:rPr>
              <a:t>SIGUIENTE PASO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325880"/>
            <a:ext cx="9601200" cy="18288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5000"/>
              </a:lnSpc>
            </a:pPr>
            <a:r>
              <a:rPr sz="3400" b="1">
                <a:solidFill>
                  <a:srgbClr val="ECEEF3"/>
                </a:solidFill>
                <a:latin typeface="Archivo Expanded"/>
              </a:rPr>
              <a:t>¿Listo para que su empresa opere con IA gobernada?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063240"/>
            <a:ext cx="86868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400" b="0">
                <a:solidFill>
                  <a:srgbClr val="9BA3B7"/>
                </a:solidFill>
                <a:latin typeface="IBM Plex Sans"/>
              </a:rPr>
              <a:t>Agendemos un diagnóstico de IA: evaluamos madurez de datos, priorizamos casos de uso y le mostramos el camino más corto a producción.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4114800"/>
            <a:ext cx="3291840" cy="502920"/>
          </a:xfrm>
          <a:prstGeom prst="roundRect">
            <a:avLst>
              <a:gd name="adj" fmla="val 50000"/>
            </a:avLst>
          </a:prstGeom>
          <a:solidFill>
            <a:srgbClr val="E3B3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85800" y="4114800"/>
            <a:ext cx="3291840" cy="502920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ctr">
              <a:lnSpc>
                <a:spcPct val="115000"/>
              </a:lnSpc>
            </a:pPr>
            <a:r>
              <a:rPr sz="1300" b="1">
                <a:solidFill>
                  <a:srgbClr val="1A1305"/>
                </a:solidFill>
                <a:latin typeface="IBM Plex Sans"/>
              </a:rPr>
              <a:t>Agenda tu Diagnóstico de IA 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4892040"/>
            <a:ext cx="54864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0">
                <a:solidFill>
                  <a:srgbClr val="9BA3B7"/>
                </a:solidFill>
                <a:latin typeface="IBM Plex Mono"/>
              </a:rPr>
              <a:t>innovahubdigital.com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5800" y="5230368"/>
            <a:ext cx="54864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0">
                <a:solidFill>
                  <a:srgbClr val="9BA3B7"/>
                </a:solidFill>
                <a:latin typeface="IBM Plex Mono"/>
              </a:rPr>
              <a:t>contacto@innovahubdigital.com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61264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1">
                <a:solidFill>
                  <a:srgbClr val="5C6579"/>
                </a:solidFill>
                <a:latin typeface="Archivo Expanded"/>
              </a:rPr>
              <a:t>Innova Hub Digital — ©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